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57" r:id="rId4"/>
    <p:sldId id="260" r:id="rId5"/>
    <p:sldId id="261" r:id="rId6"/>
    <p:sldId id="262" r:id="rId7"/>
    <p:sldId id="263" r:id="rId8"/>
    <p:sldId id="264" r:id="rId9"/>
    <p:sldId id="265" r:id="rId10"/>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020E70D2-C400-463E-A87A-8B69206A9ECA}" type="datetimeFigureOut">
              <a:rPr lang="es-GT" smtClean="0"/>
              <a:t>19/02/2015</a:t>
            </a:fld>
            <a:endParaRPr lang="es-GT"/>
          </a:p>
        </p:txBody>
      </p:sp>
      <p:sp>
        <p:nvSpPr>
          <p:cNvPr id="5" name="Footer Placeholder 4"/>
          <p:cNvSpPr>
            <a:spLocks noGrp="1"/>
          </p:cNvSpPr>
          <p:nvPr>
            <p:ph type="ftr" sz="quarter" idx="11"/>
          </p:nvPr>
        </p:nvSpPr>
        <p:spPr bwMode="white"/>
        <p:txBody>
          <a:bodyPr/>
          <a:lstStyle/>
          <a:p>
            <a:endParaRPr lang="es-GT"/>
          </a:p>
        </p:txBody>
      </p:sp>
      <p:sp>
        <p:nvSpPr>
          <p:cNvPr id="6" name="Slide Number Placeholder 5"/>
          <p:cNvSpPr>
            <a:spLocks noGrp="1"/>
          </p:cNvSpPr>
          <p:nvPr>
            <p:ph type="sldNum" sz="quarter" idx="12"/>
          </p:nvPr>
        </p:nvSpPr>
        <p:spPr/>
        <p:txBody>
          <a:bodyPr/>
          <a:lstStyle/>
          <a:p>
            <a:fld id="{EDE61DF1-C23D-44EF-AC61-D5E3337E265A}" type="slidenum">
              <a:rPr lang="es-GT" smtClean="0"/>
              <a:t>‹Nº›</a:t>
            </a:fld>
            <a:endParaRPr lang="es-G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20E70D2-C400-463E-A87A-8B69206A9ECA}" type="datetimeFigureOut">
              <a:rPr lang="es-GT" smtClean="0"/>
              <a:t>19/02/2015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DE61DF1-C23D-44EF-AC61-D5E3337E265A}" type="slidenum">
              <a:rPr lang="es-GT" smtClean="0"/>
              <a:t>‹Nº›</a:t>
            </a:fld>
            <a:endParaRPr lang="es-G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0E70D2-C400-463E-A87A-8B69206A9ECA}" type="datetimeFigureOut">
              <a:rPr lang="es-GT" smtClean="0"/>
              <a:t>19/02/2015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DE61DF1-C23D-44EF-AC61-D5E3337E265A}" type="slidenum">
              <a:rPr lang="es-GT" smtClean="0"/>
              <a:t>‹Nº›</a:t>
            </a:fld>
            <a:endParaRPr lang="es-G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0E70D2-C400-463E-A87A-8B69206A9ECA}" type="datetimeFigureOut">
              <a:rPr lang="es-GT" smtClean="0"/>
              <a:t>19/02/2015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DE61DF1-C23D-44EF-AC61-D5E3337E265A}" type="slidenum">
              <a:rPr lang="es-GT" smtClean="0"/>
              <a:t>‹Nº›</a:t>
            </a:fld>
            <a:endParaRPr lang="es-GT"/>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20E70D2-C400-463E-A87A-8B69206A9ECA}" type="datetimeFigureOut">
              <a:rPr lang="es-GT" smtClean="0"/>
              <a:t>19/02/2015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DE61DF1-C23D-44EF-AC61-D5E3337E265A}" type="slidenum">
              <a:rPr lang="es-GT" smtClean="0"/>
              <a:t>‹Nº›</a:t>
            </a:fld>
            <a:endParaRPr lang="es-GT"/>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020E70D2-C400-463E-A87A-8B69206A9ECA}" type="datetimeFigureOut">
              <a:rPr lang="es-GT" smtClean="0"/>
              <a:t>19/02/2015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EDE61DF1-C23D-44EF-AC61-D5E3337E265A}" type="slidenum">
              <a:rPr lang="es-GT" smtClean="0"/>
              <a:t>‹Nº›</a:t>
            </a:fld>
            <a:endParaRPr lang="es-GT"/>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020E70D2-C400-463E-A87A-8B69206A9ECA}" type="datetimeFigureOut">
              <a:rPr lang="es-GT" smtClean="0"/>
              <a:t>19/02/2015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EDE61DF1-C23D-44EF-AC61-D5E3337E265A}" type="slidenum">
              <a:rPr lang="es-GT" smtClean="0"/>
              <a:t>‹Nº›</a:t>
            </a:fld>
            <a:endParaRPr lang="es-G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20E70D2-C400-463E-A87A-8B69206A9ECA}" type="datetimeFigureOut">
              <a:rPr lang="es-GT" smtClean="0"/>
              <a:t>19/02/2015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EDE61DF1-C23D-44EF-AC61-D5E3337E265A}" type="slidenum">
              <a:rPr lang="es-GT" smtClean="0"/>
              <a:t>‹Nº›</a:t>
            </a:fld>
            <a:endParaRPr lang="es-GT"/>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0E70D2-C400-463E-A87A-8B69206A9ECA}" type="datetimeFigureOut">
              <a:rPr lang="es-GT" smtClean="0"/>
              <a:t>19/02/2015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EDE61DF1-C23D-44EF-AC61-D5E3337E265A}" type="slidenum">
              <a:rPr lang="es-GT" smtClean="0"/>
              <a:t>‹Nº›</a:t>
            </a:fld>
            <a:endParaRPr lang="es-G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20E70D2-C400-463E-A87A-8B69206A9ECA}" type="datetimeFigureOut">
              <a:rPr lang="es-GT" smtClean="0"/>
              <a:t>19/02/2015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EDE61DF1-C23D-44EF-AC61-D5E3337E265A}" type="slidenum">
              <a:rPr lang="es-GT" smtClean="0"/>
              <a:t>‹Nº›</a:t>
            </a:fld>
            <a:endParaRPr lang="es-GT"/>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20E70D2-C400-463E-A87A-8B69206A9ECA}" type="datetimeFigureOut">
              <a:rPr lang="es-GT" smtClean="0"/>
              <a:t>19/02/2015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EDE61DF1-C23D-44EF-AC61-D5E3337E265A}" type="slidenum">
              <a:rPr lang="es-GT" smtClean="0"/>
              <a:t>‹Nº›</a:t>
            </a:fld>
            <a:endParaRPr lang="es-G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20E70D2-C400-463E-A87A-8B69206A9ECA}" type="datetimeFigureOut">
              <a:rPr lang="es-GT" smtClean="0"/>
              <a:t>19/02/2015</a:t>
            </a:fld>
            <a:endParaRPr lang="es-GT"/>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GT"/>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DE61DF1-C23D-44EF-AC61-D5E3337E265A}" type="slidenum">
              <a:rPr lang="es-GT" smtClean="0"/>
              <a:t>‹Nº›</a:t>
            </a:fld>
            <a:endParaRPr lang="es-G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196752"/>
            <a:ext cx="6400800" cy="928464"/>
          </a:xfrm>
          <a:effectLst>
            <a:outerShdw blurRad="50800" dist="38100" algn="l" rotWithShape="0">
              <a:prstClr val="black">
                <a:alpha val="40000"/>
              </a:prstClr>
            </a:outerShdw>
          </a:effectLst>
        </p:spPr>
        <p:txBody>
          <a:bodyPr>
            <a:normAutofit fontScale="90000"/>
          </a:bodyPr>
          <a:lstStyle/>
          <a:p>
            <a:r>
              <a:rPr lang="es-GT" u="sng" dirty="0" smtClean="0">
                <a:effectLst>
                  <a:outerShdw blurRad="38100" dist="38100" dir="2700000" algn="tl">
                    <a:srgbClr val="000000">
                      <a:alpha val="43137"/>
                    </a:srgbClr>
                  </a:outerShdw>
                </a:effectLst>
                <a:latin typeface="Baskerville Old Face" panose="02020602080505020303" pitchFamily="18" charset="0"/>
              </a:rPr>
              <a:t>FRAUDE FINANCIERO DE “NICK LEESON</a:t>
            </a:r>
            <a:r>
              <a:rPr lang="es-GT" dirty="0" smtClean="0">
                <a:latin typeface="Baskerville Old Face" panose="02020602080505020303" pitchFamily="18" charset="0"/>
              </a:rPr>
              <a:t>”</a:t>
            </a:r>
            <a:endParaRPr lang="es-GT" dirty="0">
              <a:latin typeface="Baskerville Old Face" panose="02020602080505020303" pitchFamily="18" charset="0"/>
            </a:endParaRPr>
          </a:p>
        </p:txBody>
      </p:sp>
      <p:sp>
        <p:nvSpPr>
          <p:cNvPr id="3" name="2 Marcador de contenido"/>
          <p:cNvSpPr>
            <a:spLocks noGrp="1"/>
          </p:cNvSpPr>
          <p:nvPr>
            <p:ph idx="1"/>
          </p:nvPr>
        </p:nvSpPr>
        <p:spPr/>
        <p:txBody>
          <a:bodyPr/>
          <a:lstStyle/>
          <a:p>
            <a:r>
              <a:rPr lang="es-GT" dirty="0" smtClean="0">
                <a:hlinkClick r:id="rId2" action="ppaction://hlinksldjump"/>
              </a:rPr>
              <a:t>Historia de Nick Leeson</a:t>
            </a:r>
            <a:endParaRPr lang="es-GT" dirty="0" smtClean="0"/>
          </a:p>
          <a:p>
            <a:r>
              <a:rPr lang="es-GT" dirty="0" smtClean="0">
                <a:hlinkClick r:id="rId3" action="ppaction://hlinksldjump"/>
              </a:rPr>
              <a:t>Afectados </a:t>
            </a:r>
            <a:r>
              <a:rPr lang="es-GT" dirty="0" smtClean="0">
                <a:hlinkClick r:id="rId3" action="ppaction://hlinksldjump"/>
              </a:rPr>
              <a:t>por el </a:t>
            </a:r>
            <a:r>
              <a:rPr lang="es-GT" dirty="0" smtClean="0">
                <a:hlinkClick r:id="rId3" action="ppaction://hlinksldjump"/>
              </a:rPr>
              <a:t>Fraude</a:t>
            </a:r>
            <a:endParaRPr lang="es-GT" dirty="0" smtClean="0"/>
          </a:p>
          <a:p>
            <a:r>
              <a:rPr lang="es-GT" dirty="0">
                <a:hlinkClick r:id="rId4" action="ppaction://hlinksldjump"/>
              </a:rPr>
              <a:t>Cuenta Ilegal</a:t>
            </a:r>
            <a:endParaRPr lang="es-GT" dirty="0"/>
          </a:p>
          <a:p>
            <a:r>
              <a:rPr lang="es-GT" dirty="0" smtClean="0">
                <a:hlinkClick r:id="rId5" action="ppaction://hlinksldjump"/>
              </a:rPr>
              <a:t>Preguntas</a:t>
            </a:r>
            <a:endParaRPr lang="es-GT" dirty="0" smtClean="0"/>
          </a:p>
          <a:p>
            <a:r>
              <a:rPr lang="es-GT" dirty="0" smtClean="0">
                <a:hlinkClick r:id="rId6" action="ppaction://hlinksldjump"/>
              </a:rPr>
              <a:t>Conclusión</a:t>
            </a:r>
            <a:endParaRPr lang="es-GT" dirty="0" smtClean="0"/>
          </a:p>
          <a:p>
            <a:endParaRPr lang="es-GT" dirty="0"/>
          </a:p>
        </p:txBody>
      </p:sp>
    </p:spTree>
    <p:extLst>
      <p:ext uri="{BB962C8B-B14F-4D97-AF65-F5344CB8AC3E}">
        <p14:creationId xmlns:p14="http://schemas.microsoft.com/office/powerpoint/2010/main" val="4189594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124744"/>
            <a:ext cx="6400800" cy="973832"/>
          </a:xfrm>
          <a:effectLst>
            <a:glow rad="228600">
              <a:schemeClr val="accent6">
                <a:satMod val="175000"/>
                <a:alpha val="40000"/>
              </a:schemeClr>
            </a:glow>
            <a:outerShdw blurRad="50800" dist="38100" dir="5400000" algn="t" rotWithShape="0">
              <a:prstClr val="black">
                <a:alpha val="40000"/>
              </a:prstClr>
            </a:outerShdw>
          </a:effectLst>
          <a:scene3d>
            <a:camera prst="orthographicFront"/>
            <a:lightRig rig="threePt" dir="t"/>
          </a:scene3d>
          <a:sp3d>
            <a:bevelT w="152400" h="50800" prst="softRound"/>
          </a:sp3d>
        </p:spPr>
        <p:txBody>
          <a:bodyPr>
            <a:normAutofit/>
          </a:bodyPr>
          <a:lstStyle/>
          <a:p>
            <a:r>
              <a:rPr lang="es-GT" i="1" dirty="0" smtClean="0">
                <a:solidFill>
                  <a:schemeClr val="tx1">
                    <a:lumMod val="95000"/>
                    <a:lumOff val="5000"/>
                  </a:schemeClr>
                </a:solidFill>
                <a:effectLst>
                  <a:outerShdw blurRad="38100" dist="38100" dir="2700000" algn="tl">
                    <a:srgbClr val="000000">
                      <a:alpha val="43137"/>
                    </a:srgbClr>
                  </a:outerShdw>
                </a:effectLst>
                <a:latin typeface="Arial Narrow" panose="020B0606020202030204" pitchFamily="34" charset="0"/>
              </a:rPr>
              <a:t>Historia de Nick leeson</a:t>
            </a:r>
            <a:endParaRPr lang="es-GT" i="1" dirty="0">
              <a:solidFill>
                <a:schemeClr val="tx1">
                  <a:lumMod val="95000"/>
                  <a:lumOff val="5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3" name="2 Marcador de contenido"/>
          <p:cNvSpPr>
            <a:spLocks noGrp="1"/>
          </p:cNvSpPr>
          <p:nvPr>
            <p:ph idx="1"/>
          </p:nvPr>
        </p:nvSpPr>
        <p:spPr/>
        <p:txBody>
          <a:bodyPr/>
          <a:lstStyle/>
          <a:p>
            <a:pPr indent="0" algn="just">
              <a:buNone/>
            </a:pPr>
            <a:r>
              <a:rPr lang="es-ES" dirty="0" smtClean="0">
                <a:latin typeface="Arial Narrow" panose="020B0606020202030204" pitchFamily="34" charset="0"/>
              </a:rPr>
              <a:t>La historia de </a:t>
            </a:r>
            <a:r>
              <a:rPr lang="es-ES" dirty="0" smtClean="0">
                <a:latin typeface="Arial Narrow" panose="020B0606020202030204" pitchFamily="34" charset="0"/>
              </a:rPr>
              <a:t>Nick Leeson </a:t>
            </a:r>
            <a:r>
              <a:rPr lang="es-ES" dirty="0">
                <a:latin typeface="Arial Narrow" panose="020B0606020202030204" pitchFamily="34" charset="0"/>
              </a:rPr>
              <a:t>es el relato de la ambición desmesurada del hijo de un yesero del norte de Londres que pasa a saborear las mieles del éxito en Singapur y de las ansias de beneficios inmediatos de los responsables de un banco que desconoce el mundo en el que se juega el dinero de sus clientes: ayuntamientos, fondos de pensiones y organizaciones de caridad, entre otros muchos. </a:t>
            </a:r>
            <a:endParaRPr lang="es-GT" dirty="0">
              <a:latin typeface="Arial Narrow" panose="020B0606020202030204" pitchFamily="34" charset="0"/>
            </a:endParaRPr>
          </a:p>
          <a:p>
            <a:pPr algn="just"/>
            <a:endParaRPr lang="es-GT" dirty="0"/>
          </a:p>
        </p:txBody>
      </p:sp>
      <p:sp>
        <p:nvSpPr>
          <p:cNvPr id="5" name="4 Flecha derecha">
            <a:hlinkClick r:id="rId2" action="ppaction://hlinksldjump"/>
          </p:cNvPr>
          <p:cNvSpPr/>
          <p:nvPr/>
        </p:nvSpPr>
        <p:spPr>
          <a:xfrm>
            <a:off x="7524328" y="5373216"/>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15545528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l"/>
            <a:r>
              <a:rPr lang="es-GT" sz="1800" dirty="0" smtClean="0">
                <a:latin typeface="Baskerville Old Face" panose="02020602080505020303" pitchFamily="18" charset="0"/>
              </a:rPr>
              <a:t>Continuación…..</a:t>
            </a:r>
            <a:endParaRPr lang="es-GT" sz="1800" dirty="0">
              <a:latin typeface="Baskerville Old Face" panose="02020602080505020303" pitchFamily="18" charset="0"/>
            </a:endParaRPr>
          </a:p>
        </p:txBody>
      </p:sp>
      <p:sp>
        <p:nvSpPr>
          <p:cNvPr id="3" name="2 Marcador de contenido"/>
          <p:cNvSpPr>
            <a:spLocks noGrp="1"/>
          </p:cNvSpPr>
          <p:nvPr>
            <p:ph idx="1"/>
          </p:nvPr>
        </p:nvSpPr>
        <p:spPr/>
        <p:txBody>
          <a:bodyPr>
            <a:normAutofit lnSpcReduction="10000"/>
          </a:bodyPr>
          <a:lstStyle/>
          <a:p>
            <a:pPr algn="just"/>
            <a:r>
              <a:rPr lang="es-GT" dirty="0" smtClean="0">
                <a:latin typeface="Arial Narrow" panose="020B0606020202030204" pitchFamily="34" charset="0"/>
              </a:rPr>
              <a:t>Nick Leeson era un trabajador  de Back Office ubicado en Inglaterra del Barings Bank, siendo uno de los bancos más antiguos del mundo,  con 223 años de historia.</a:t>
            </a:r>
          </a:p>
          <a:p>
            <a:pPr algn="just"/>
            <a:r>
              <a:rPr lang="es-GT" dirty="0" smtClean="0">
                <a:latin typeface="Arial Narrow" panose="020B0606020202030204" pitchFamily="34" charset="0"/>
              </a:rPr>
              <a:t>Leeson entro a formar parte el jueves 23 de febrero de 1,995 a las cinco de la tarde, con 28 años de edad.</a:t>
            </a:r>
          </a:p>
          <a:p>
            <a:pPr algn="just"/>
            <a:r>
              <a:rPr lang="es-GT" dirty="0" smtClean="0">
                <a:latin typeface="Arial Narrow" panose="020B0606020202030204" pitchFamily="34" charset="0"/>
              </a:rPr>
              <a:t>Banco donde tenia sus cuentas la Reina de Inglaterra, entre ellos la </a:t>
            </a:r>
            <a:r>
              <a:rPr lang="es-GT" sz="2000" i="1" dirty="0" smtClean="0">
                <a:latin typeface="Arial Narrow" panose="020B0606020202030204" pitchFamily="34" charset="0"/>
              </a:rPr>
              <a:t>guerra napoleónicas.</a:t>
            </a:r>
            <a:endParaRPr lang="es-GT" sz="2000" i="1" dirty="0">
              <a:latin typeface="Arial Narrow" panose="020B0606020202030204" pitchFamily="34" charset="0"/>
            </a:endParaRPr>
          </a:p>
        </p:txBody>
      </p:sp>
      <p:sp>
        <p:nvSpPr>
          <p:cNvPr id="4" name="3 Botón de acción: Inicio">
            <a:hlinkClick r:id="" action="ppaction://hlinkshowjump?jump=firstslide" highlightClick="1">
              <a:snd r:embed="rId2" name="click.wav"/>
            </a:hlinkClick>
          </p:cNvPr>
          <p:cNvSpPr/>
          <p:nvPr/>
        </p:nvSpPr>
        <p:spPr>
          <a:xfrm>
            <a:off x="7760809" y="5517232"/>
            <a:ext cx="360040"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5928">
            <a:off x="6220462" y="958638"/>
            <a:ext cx="1797924" cy="140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5230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484784"/>
            <a:ext cx="6400800" cy="685800"/>
          </a:xfrm>
          <a:effectLst>
            <a:outerShdw blurRad="50800" dist="38100" dir="8100000" algn="tr" rotWithShape="0">
              <a:prstClr val="black">
                <a:alpha val="40000"/>
              </a:prstClr>
            </a:outerShdw>
          </a:effectLst>
        </p:spPr>
        <p:txBody>
          <a:bodyPr>
            <a:normAutofit fontScale="90000"/>
          </a:bodyPr>
          <a:lstStyle/>
          <a:p>
            <a:r>
              <a:rPr lang="es-GT" dirty="0" smtClean="0">
                <a:effectLst>
                  <a:outerShdw blurRad="38100" dist="38100" dir="2700000" algn="tl">
                    <a:srgbClr val="000000">
                      <a:alpha val="43137"/>
                    </a:srgbClr>
                  </a:outerShdw>
                </a:effectLst>
                <a:latin typeface="Baskerville Old Face" panose="02020602080505020303" pitchFamily="18" charset="0"/>
              </a:rPr>
              <a:t>Afectados por el fraude</a:t>
            </a:r>
            <a:endParaRPr lang="es-GT" dirty="0">
              <a:effectLst>
                <a:outerShdw blurRad="38100" dist="38100" dir="2700000" algn="tl">
                  <a:srgbClr val="000000">
                    <a:alpha val="43137"/>
                  </a:srgbClr>
                </a:outerShdw>
              </a:effectLst>
              <a:latin typeface="Baskerville Old Face" panose="02020602080505020303" pitchFamily="18" charset="0"/>
            </a:endParaRPr>
          </a:p>
        </p:txBody>
      </p:sp>
      <p:sp>
        <p:nvSpPr>
          <p:cNvPr id="3" name="2 Marcador de contenido"/>
          <p:cNvSpPr>
            <a:spLocks noGrp="1"/>
          </p:cNvSpPr>
          <p:nvPr>
            <p:ph idx="1"/>
          </p:nvPr>
        </p:nvSpPr>
        <p:spPr>
          <a:xfrm>
            <a:off x="1331640" y="2636912"/>
            <a:ext cx="6512768" cy="3222848"/>
          </a:xfrm>
        </p:spPr>
        <p:txBody>
          <a:bodyPr/>
          <a:lstStyle/>
          <a:p>
            <a:pPr indent="0" algn="just">
              <a:buNone/>
            </a:pPr>
            <a:r>
              <a:rPr lang="es-ES" b="1" dirty="0">
                <a:latin typeface="Arial Narrow" panose="020B0606020202030204" pitchFamily="34" charset="0"/>
              </a:rPr>
              <a:t>Barings</a:t>
            </a:r>
            <a:r>
              <a:rPr lang="es-ES" dirty="0">
                <a:latin typeface="Arial Narrow" panose="020B0606020202030204" pitchFamily="34" charset="0"/>
              </a:rPr>
              <a:t>, todo un emblema del establishment británico, con clientes como </a:t>
            </a:r>
            <a:r>
              <a:rPr lang="es-ES" i="1" dirty="0">
                <a:effectLst>
                  <a:outerShdw blurRad="38100" dist="38100" dir="2700000" algn="tl">
                    <a:srgbClr val="000000">
                      <a:alpha val="43137"/>
                    </a:srgbClr>
                  </a:outerShdw>
                </a:effectLst>
                <a:latin typeface="Arial Narrow" panose="020B0606020202030204" pitchFamily="34" charset="0"/>
              </a:rPr>
              <a:t>Napoleón III </a:t>
            </a:r>
            <a:r>
              <a:rPr lang="es-ES" dirty="0">
                <a:latin typeface="Arial Narrow" panose="020B0606020202030204" pitchFamily="34" charset="0"/>
              </a:rPr>
              <a:t>o la mismísima </a:t>
            </a:r>
            <a:r>
              <a:rPr lang="es-ES" i="1" dirty="0">
                <a:effectLst>
                  <a:outerShdw blurRad="38100" dist="38100" dir="2700000" algn="tl">
                    <a:srgbClr val="000000">
                      <a:alpha val="43137"/>
                    </a:srgbClr>
                  </a:outerShdw>
                </a:effectLst>
                <a:latin typeface="Arial Narrow" panose="020B0606020202030204" pitchFamily="34" charset="0"/>
              </a:rPr>
              <a:t>R</a:t>
            </a:r>
            <a:r>
              <a:rPr lang="es-ES" i="1" dirty="0" smtClean="0">
                <a:effectLst>
                  <a:outerShdw blurRad="38100" dist="38100" dir="2700000" algn="tl">
                    <a:srgbClr val="000000">
                      <a:alpha val="43137"/>
                    </a:srgbClr>
                  </a:outerShdw>
                </a:effectLst>
                <a:latin typeface="Arial Narrow" panose="020B0606020202030204" pitchFamily="34" charset="0"/>
              </a:rPr>
              <a:t>eina </a:t>
            </a:r>
            <a:r>
              <a:rPr lang="es-ES" i="1" dirty="0">
                <a:effectLst>
                  <a:outerShdw blurRad="38100" dist="38100" dir="2700000" algn="tl">
                    <a:srgbClr val="000000">
                      <a:alpha val="43137"/>
                    </a:srgbClr>
                  </a:outerShdw>
                </a:effectLst>
                <a:latin typeface="Arial Narrow" panose="020B0606020202030204" pitchFamily="34" charset="0"/>
              </a:rPr>
              <a:t>de Inglaterra </a:t>
            </a:r>
            <a:r>
              <a:rPr lang="es-ES" dirty="0">
                <a:latin typeface="Arial Narrow" panose="020B0606020202030204" pitchFamily="34" charset="0"/>
              </a:rPr>
              <a:t>-quien al parecer perdió más de un millón de dólares tras la bancarrota-, estaba, para sorpresa de muchos, en las manos de un especulador de 28 años, que suspendió su examen de matemáticas para ingresar en la Universidad, y que dejó un agujero irreparable de </a:t>
            </a:r>
            <a:r>
              <a:rPr lang="es-ES" i="1" dirty="0">
                <a:effectLst>
                  <a:outerShdw blurRad="38100" dist="38100" dir="2700000" algn="tl">
                    <a:srgbClr val="000000">
                      <a:alpha val="43137"/>
                    </a:srgbClr>
                  </a:outerShdw>
                </a:effectLst>
                <a:latin typeface="Arial Narrow" panose="020B0606020202030204" pitchFamily="34" charset="0"/>
              </a:rPr>
              <a:t>827 millones de libras (1.200 millones de dólares).</a:t>
            </a:r>
            <a:r>
              <a:rPr lang="es-ES" dirty="0">
                <a:latin typeface="Arial Narrow" panose="020B0606020202030204" pitchFamily="34" charset="0"/>
              </a:rPr>
              <a:t> </a:t>
            </a:r>
            <a:endParaRPr lang="es-GT" dirty="0">
              <a:latin typeface="Arial Narrow" panose="020B0606020202030204" pitchFamily="34" charset="0"/>
            </a:endParaRPr>
          </a:p>
          <a:p>
            <a:endParaRPr lang="es-GT" dirty="0"/>
          </a:p>
        </p:txBody>
      </p:sp>
      <p:sp>
        <p:nvSpPr>
          <p:cNvPr id="4" name="3 Botón de acción: Inicio">
            <a:hlinkClick r:id="" action="ppaction://hlinkshowjump?jump=firstslide" highlightClick="1"/>
          </p:cNvPr>
          <p:cNvSpPr/>
          <p:nvPr/>
        </p:nvSpPr>
        <p:spPr>
          <a:xfrm>
            <a:off x="7740352" y="5445224"/>
            <a:ext cx="504056"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186630522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effectLst>
            <a:outerShdw blurRad="50800" dist="38100" algn="l" rotWithShape="0">
              <a:prstClr val="black">
                <a:alpha val="40000"/>
              </a:prstClr>
            </a:outerShdw>
          </a:effectLst>
        </p:spPr>
        <p:txBody>
          <a:bodyPr/>
          <a:lstStyle/>
          <a:p>
            <a:r>
              <a:rPr lang="es-GT" dirty="0" smtClean="0">
                <a:effectLst>
                  <a:outerShdw blurRad="38100" dist="38100" dir="2700000" algn="tl">
                    <a:srgbClr val="000000">
                      <a:alpha val="43137"/>
                    </a:srgbClr>
                  </a:outerShdw>
                </a:effectLst>
                <a:latin typeface="Baskerville Old Face" panose="02020602080505020303" pitchFamily="18" charset="0"/>
              </a:rPr>
              <a:t>Cuenta ilegal</a:t>
            </a:r>
            <a:endParaRPr lang="es-GT" dirty="0">
              <a:effectLst>
                <a:outerShdw blurRad="38100" dist="38100" dir="2700000" algn="tl">
                  <a:srgbClr val="000000">
                    <a:alpha val="43137"/>
                  </a:srgbClr>
                </a:outerShdw>
              </a:effectLst>
              <a:latin typeface="Baskerville Old Face" panose="02020602080505020303" pitchFamily="18" charset="0"/>
            </a:endParaRPr>
          </a:p>
        </p:txBody>
      </p:sp>
      <p:sp>
        <p:nvSpPr>
          <p:cNvPr id="3" name="2 Marcador de contenido"/>
          <p:cNvSpPr>
            <a:spLocks noGrp="1"/>
          </p:cNvSpPr>
          <p:nvPr>
            <p:ph idx="4294967295"/>
          </p:nvPr>
        </p:nvSpPr>
        <p:spPr>
          <a:xfrm>
            <a:off x="1619672" y="2492896"/>
            <a:ext cx="6400800" cy="3048000"/>
          </a:xfrm>
        </p:spPr>
        <p:txBody>
          <a:bodyPr>
            <a:normAutofit fontScale="77500" lnSpcReduction="20000"/>
          </a:bodyPr>
          <a:lstStyle/>
          <a:p>
            <a:pPr algn="just" fontAlgn="base"/>
            <a:r>
              <a:rPr lang="es-ES" dirty="0">
                <a:latin typeface="Arial Narrow" panose="020B0606020202030204" pitchFamily="34" charset="0"/>
              </a:rPr>
              <a:t>Antes del desastre, </a:t>
            </a:r>
            <a:r>
              <a:rPr lang="es-ES" b="1" dirty="0">
                <a:latin typeface="Arial Narrow" panose="020B0606020202030204" pitchFamily="34" charset="0"/>
              </a:rPr>
              <a:t>Leeson</a:t>
            </a:r>
            <a:r>
              <a:rPr lang="es-ES" dirty="0">
                <a:latin typeface="Arial Narrow" panose="020B0606020202030204" pitchFamily="34" charset="0"/>
              </a:rPr>
              <a:t> había ganado muchos millones para la </a:t>
            </a:r>
            <a:r>
              <a:rPr lang="es-ES" b="1" dirty="0">
                <a:latin typeface="Arial Narrow" panose="020B0606020202030204" pitchFamily="34" charset="0"/>
              </a:rPr>
              <a:t>banca Barings</a:t>
            </a:r>
            <a:r>
              <a:rPr lang="es-ES" dirty="0">
                <a:latin typeface="Arial Narrow" panose="020B0606020202030204" pitchFamily="34" charset="0"/>
              </a:rPr>
              <a:t>. Contaba con la aprobación de la cúpula del banco, a la que los ojos le hacían chiribitas al ver los pingües beneficios que presentaba aquel joven en el Lejano Oriente ante un IBM con un módem y un teléfono para una entidad que arrastraba una racha de escasos beneficios.</a:t>
            </a:r>
            <a:endParaRPr lang="es-GT" dirty="0">
              <a:latin typeface="Arial Narrow" panose="020B0606020202030204" pitchFamily="34" charset="0"/>
            </a:endParaRPr>
          </a:p>
          <a:p>
            <a:pPr indent="0" algn="just" fontAlgn="base">
              <a:buNone/>
            </a:pPr>
            <a:endParaRPr lang="es-GT" dirty="0">
              <a:latin typeface="Arial Narrow" panose="020B0606020202030204" pitchFamily="34" charset="0"/>
            </a:endParaRPr>
          </a:p>
          <a:p>
            <a:pPr algn="just" fontAlgn="base"/>
            <a:r>
              <a:rPr lang="es-ES" dirty="0">
                <a:latin typeface="Arial Narrow" panose="020B0606020202030204" pitchFamily="34" charset="0"/>
              </a:rPr>
              <a:t>Pero a Leeson los negocios le salieron mal. Entonces empezaron los engaños y el final de su carrera. </a:t>
            </a:r>
            <a:r>
              <a:rPr lang="es-ES" b="1" i="1" dirty="0">
                <a:effectLst>
                  <a:outerShdw blurRad="38100" dist="38100" dir="2700000" algn="tl">
                    <a:srgbClr val="000000">
                      <a:alpha val="43137"/>
                    </a:srgbClr>
                  </a:outerShdw>
                </a:effectLst>
                <a:latin typeface="Arial Narrow" panose="020B0606020202030204" pitchFamily="34" charset="0"/>
              </a:rPr>
              <a:t>Abrió una cuenta secreta, la famosa </a:t>
            </a:r>
            <a:r>
              <a:rPr lang="es-ES" b="1" i="1" dirty="0" smtClean="0">
                <a:effectLst>
                  <a:outerShdw blurRad="38100" dist="38100" dir="2700000" algn="tl">
                    <a:srgbClr val="000000">
                      <a:alpha val="43137"/>
                    </a:srgbClr>
                  </a:outerShdw>
                </a:effectLst>
                <a:latin typeface="Arial Narrow" panose="020B0606020202030204" pitchFamily="34" charset="0"/>
              </a:rPr>
              <a:t>cinco ochos (88888)</a:t>
            </a:r>
            <a:r>
              <a:rPr lang="es-ES" dirty="0" smtClean="0">
                <a:latin typeface="Arial Narrow" panose="020B0606020202030204" pitchFamily="34" charset="0"/>
              </a:rPr>
              <a:t>, </a:t>
            </a:r>
            <a:r>
              <a:rPr lang="es-ES" dirty="0">
                <a:latin typeface="Arial Narrow" panose="020B0606020202030204" pitchFamily="34" charset="0"/>
              </a:rPr>
              <a:t>en la que escondió todos sus pufos. Pretendía ir recuperando lo perdido con nuevas operaciones que le dieran beneficios, de modo que en Londres nadie se preocupara y no vieran que sus negocios eran demasiado arriesgados e ilegales.</a:t>
            </a:r>
            <a:endParaRPr lang="es-GT" dirty="0">
              <a:latin typeface="Arial Narrow" panose="020B0606020202030204" pitchFamily="34" charset="0"/>
            </a:endParaRPr>
          </a:p>
          <a:p>
            <a:pPr algn="just"/>
            <a:endParaRPr lang="es-GT" dirty="0">
              <a:latin typeface="Arial Narrow" panose="020B0606020202030204" pitchFamily="34" charset="0"/>
            </a:endParaRPr>
          </a:p>
        </p:txBody>
      </p:sp>
      <p:sp>
        <p:nvSpPr>
          <p:cNvPr id="6" name="5 Botón de acción: Inicio">
            <a:hlinkClick r:id="" action="ppaction://hlinkshowjump?jump=firstslide" highlightClick="1"/>
          </p:cNvPr>
          <p:cNvSpPr/>
          <p:nvPr/>
        </p:nvSpPr>
        <p:spPr>
          <a:xfrm>
            <a:off x="7740352" y="5445224"/>
            <a:ext cx="288032"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36113667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effectLst>
            <a:outerShdw blurRad="50800" dist="38100" algn="l" rotWithShape="0">
              <a:prstClr val="black">
                <a:alpha val="40000"/>
              </a:prstClr>
            </a:outerShdw>
          </a:effectLst>
        </p:spPr>
        <p:txBody>
          <a:bodyPr/>
          <a:lstStyle/>
          <a:p>
            <a:r>
              <a:rPr lang="es-GT" dirty="0" smtClean="0">
                <a:effectLst>
                  <a:outerShdw blurRad="38100" dist="38100" dir="2700000" algn="tl">
                    <a:srgbClr val="000000">
                      <a:alpha val="43137"/>
                    </a:srgbClr>
                  </a:outerShdw>
                </a:effectLst>
                <a:latin typeface="Baskerville Old Face" panose="02020602080505020303" pitchFamily="18" charset="0"/>
              </a:rPr>
              <a:t>PREGUNTAS</a:t>
            </a:r>
            <a:endParaRPr lang="es-GT" dirty="0">
              <a:effectLst>
                <a:outerShdw blurRad="38100" dist="38100" dir="2700000" algn="tl">
                  <a:srgbClr val="000000">
                    <a:alpha val="43137"/>
                  </a:srgbClr>
                </a:outerShdw>
              </a:effectLst>
              <a:latin typeface="Baskerville Old Face" panose="02020602080505020303" pitchFamily="18" charset="0"/>
            </a:endParaRPr>
          </a:p>
        </p:txBody>
      </p:sp>
      <p:sp>
        <p:nvSpPr>
          <p:cNvPr id="3" name="2 Marcador de contenido"/>
          <p:cNvSpPr>
            <a:spLocks noGrp="1"/>
          </p:cNvSpPr>
          <p:nvPr>
            <p:ph idx="4294967295"/>
          </p:nvPr>
        </p:nvSpPr>
        <p:spPr>
          <a:xfrm>
            <a:off x="1619672" y="2420888"/>
            <a:ext cx="6400800" cy="3048000"/>
          </a:xfrm>
        </p:spPr>
        <p:txBody>
          <a:bodyPr>
            <a:normAutofit/>
          </a:bodyPr>
          <a:lstStyle/>
          <a:p>
            <a:pPr indent="0" algn="just">
              <a:buNone/>
            </a:pPr>
            <a:r>
              <a:rPr lang="es-GT" dirty="0" smtClean="0">
                <a:latin typeface="Arial Narrow" panose="020B0606020202030204" pitchFamily="34" charset="0"/>
              </a:rPr>
              <a:t>Una de las preguntas que le hicieron a Nick Leeson fueron:</a:t>
            </a:r>
          </a:p>
          <a:p>
            <a:pPr indent="0" algn="just">
              <a:buNone/>
            </a:pPr>
            <a:r>
              <a:rPr lang="es-ES" b="1" dirty="0">
                <a:latin typeface="Arial Narrow" panose="020B0606020202030204" pitchFamily="34" charset="0"/>
              </a:rPr>
              <a:t>¿Cree que los banqueros imprudentes deben ir a la cárcel?</a:t>
            </a:r>
            <a:r>
              <a:rPr lang="es-ES" dirty="0">
                <a:latin typeface="Arial Narrow" panose="020B0606020202030204" pitchFamily="34" charset="0"/>
              </a:rPr>
              <a:t/>
            </a:r>
            <a:br>
              <a:rPr lang="es-ES" dirty="0">
                <a:latin typeface="Arial Narrow" panose="020B0606020202030204" pitchFamily="34" charset="0"/>
              </a:rPr>
            </a:br>
            <a:r>
              <a:rPr lang="es-ES" dirty="0">
                <a:latin typeface="Arial Narrow" panose="020B0606020202030204" pitchFamily="34" charset="0"/>
              </a:rPr>
              <a:t>Si alguien hace cualquier cosa de modo ilegal en cualquier tipo de sector debe ir a la cárcel. El principal delito de la banca es su estupidez y desafortunadamente no hay ningún tipo de castigo para ello actualmente</a:t>
            </a:r>
            <a:r>
              <a:rPr lang="es-ES" dirty="0" smtClean="0">
                <a:latin typeface="Arial Narrow" panose="020B0606020202030204" pitchFamily="34" charset="0"/>
              </a:rPr>
              <a:t>.</a:t>
            </a:r>
          </a:p>
          <a:p>
            <a:pPr indent="0">
              <a:buNone/>
            </a:pPr>
            <a:endParaRPr lang="es-GT" dirty="0"/>
          </a:p>
          <a:p>
            <a:endParaRPr lang="es-GT" dirty="0"/>
          </a:p>
        </p:txBody>
      </p:sp>
      <p:sp>
        <p:nvSpPr>
          <p:cNvPr id="6" name="5 Flecha derecha">
            <a:hlinkClick r:id="rId2" action="ppaction://hlinksldjump"/>
          </p:cNvPr>
          <p:cNvSpPr/>
          <p:nvPr/>
        </p:nvSpPr>
        <p:spPr>
          <a:xfrm>
            <a:off x="7812360" y="551723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10987816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effectLst>
            <a:outerShdw blurRad="50800" dist="38100" algn="l" rotWithShape="0">
              <a:prstClr val="black">
                <a:alpha val="40000"/>
              </a:prstClr>
            </a:outerShdw>
          </a:effectLst>
        </p:spPr>
        <p:txBody>
          <a:bodyPr/>
          <a:lstStyle/>
          <a:p>
            <a:r>
              <a:rPr lang="es-GT" dirty="0" smtClean="0">
                <a:effectLst>
                  <a:outerShdw blurRad="38100" dist="38100" dir="2700000" algn="tl">
                    <a:srgbClr val="000000">
                      <a:alpha val="43137"/>
                    </a:srgbClr>
                  </a:outerShdw>
                </a:effectLst>
                <a:latin typeface="Baskerville Old Face" panose="02020602080505020303" pitchFamily="18" charset="0"/>
              </a:rPr>
              <a:t>Preguntas</a:t>
            </a:r>
            <a:endParaRPr lang="es-GT" dirty="0">
              <a:effectLst>
                <a:outerShdw blurRad="38100" dist="38100" dir="2700000" algn="tl">
                  <a:srgbClr val="000000">
                    <a:alpha val="43137"/>
                  </a:srgbClr>
                </a:outerShdw>
              </a:effectLst>
              <a:latin typeface="Baskerville Old Face" panose="02020602080505020303" pitchFamily="18" charset="0"/>
            </a:endParaRPr>
          </a:p>
        </p:txBody>
      </p:sp>
      <p:sp>
        <p:nvSpPr>
          <p:cNvPr id="3" name="2 Marcador de contenido"/>
          <p:cNvSpPr>
            <a:spLocks noGrp="1"/>
          </p:cNvSpPr>
          <p:nvPr>
            <p:ph idx="1"/>
          </p:nvPr>
        </p:nvSpPr>
        <p:spPr/>
        <p:txBody>
          <a:bodyPr/>
          <a:lstStyle/>
          <a:p>
            <a:pPr marL="342900" lvl="0" indent="-342900" algn="just">
              <a:buFont typeface="+mj-lt"/>
              <a:buAutoNum type="arabicPeriod"/>
            </a:pPr>
            <a:r>
              <a:rPr lang="es-ES" b="1" dirty="0">
                <a:latin typeface="Arial Narrow" panose="020B0606020202030204" pitchFamily="34" charset="0"/>
              </a:rPr>
              <a:t>¿Cómo se llama la cuenta secreta que utilizo Nick leeson</a:t>
            </a:r>
            <a:r>
              <a:rPr lang="es-ES" b="1" dirty="0" smtClean="0">
                <a:latin typeface="Arial Narrow" panose="020B0606020202030204" pitchFamily="34" charset="0"/>
              </a:rPr>
              <a:t>?</a:t>
            </a:r>
          </a:p>
          <a:p>
            <a:pPr marL="342900" lvl="0" indent="-342900" algn="just">
              <a:buFont typeface="+mj-lt"/>
              <a:buAutoNum type="arabicPeriod"/>
            </a:pPr>
            <a:endParaRPr lang="es-GT" b="1" dirty="0" smtClean="0">
              <a:latin typeface="Arial Narrow" panose="020B0606020202030204" pitchFamily="34" charset="0"/>
            </a:endParaRPr>
          </a:p>
          <a:p>
            <a:pPr marL="342900" lvl="0" indent="-342900" algn="just">
              <a:buFont typeface="+mj-lt"/>
              <a:buAutoNum type="arabicPeriod"/>
            </a:pPr>
            <a:endParaRPr lang="es-GT" b="1" dirty="0">
              <a:latin typeface="Arial Narrow" panose="020B0606020202030204" pitchFamily="34" charset="0"/>
            </a:endParaRPr>
          </a:p>
          <a:p>
            <a:pPr marL="342900" lvl="0" indent="-342900" algn="just">
              <a:buFont typeface="+mj-lt"/>
              <a:buAutoNum type="arabicPeriod"/>
            </a:pPr>
            <a:r>
              <a:rPr lang="es-ES" b="1" dirty="0" smtClean="0">
                <a:latin typeface="Arial Narrow" panose="020B0606020202030204" pitchFamily="34" charset="0"/>
              </a:rPr>
              <a:t>¿A </a:t>
            </a:r>
            <a:r>
              <a:rPr lang="es-ES" b="1" dirty="0">
                <a:latin typeface="Arial Narrow" panose="020B0606020202030204" pitchFamily="34" charset="0"/>
              </a:rPr>
              <a:t>cuánto asciende la pérdida del banco barings en Singapur?</a:t>
            </a:r>
            <a:endParaRPr lang="es-GT" b="1" dirty="0">
              <a:latin typeface="Arial Narrow" panose="020B0606020202030204" pitchFamily="34" charset="0"/>
            </a:endParaRPr>
          </a:p>
          <a:p>
            <a:pPr indent="0">
              <a:buNone/>
            </a:pPr>
            <a:endParaRPr lang="es-GT" dirty="0"/>
          </a:p>
        </p:txBody>
      </p:sp>
      <p:sp>
        <p:nvSpPr>
          <p:cNvPr id="4" name="3 Botón de acción: Inicio">
            <a:hlinkClick r:id="" action="ppaction://hlinkshowjump?jump=firstslide" highlightClick="1"/>
          </p:cNvPr>
          <p:cNvSpPr/>
          <p:nvPr/>
        </p:nvSpPr>
        <p:spPr>
          <a:xfrm>
            <a:off x="7812360" y="5373216"/>
            <a:ext cx="288032"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36105461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effectLst>
            <a:outerShdw blurRad="50800" dist="38100" algn="l" rotWithShape="0">
              <a:prstClr val="black">
                <a:alpha val="40000"/>
              </a:prstClr>
            </a:outerShdw>
          </a:effectLst>
        </p:spPr>
        <p:txBody>
          <a:bodyPr/>
          <a:lstStyle/>
          <a:p>
            <a:r>
              <a:rPr lang="es-GT" dirty="0" smtClean="0">
                <a:effectLst>
                  <a:outerShdw blurRad="38100" dist="38100" dir="2700000" algn="tl">
                    <a:srgbClr val="000000">
                      <a:alpha val="43137"/>
                    </a:srgbClr>
                  </a:outerShdw>
                </a:effectLst>
                <a:latin typeface="Baskerville Old Face" panose="02020602080505020303" pitchFamily="18" charset="0"/>
              </a:rPr>
              <a:t>CONCLUSIÓN</a:t>
            </a:r>
            <a:endParaRPr lang="es-GT" dirty="0">
              <a:effectLst>
                <a:outerShdw blurRad="38100" dist="38100" dir="2700000" algn="tl">
                  <a:srgbClr val="000000">
                    <a:alpha val="43137"/>
                  </a:srgbClr>
                </a:outerShdw>
              </a:effectLst>
              <a:latin typeface="Baskerville Old Face" panose="02020602080505020303" pitchFamily="18" charset="0"/>
            </a:endParaRPr>
          </a:p>
        </p:txBody>
      </p:sp>
      <p:sp>
        <p:nvSpPr>
          <p:cNvPr id="3" name="2 Marcador de contenido"/>
          <p:cNvSpPr>
            <a:spLocks noGrp="1"/>
          </p:cNvSpPr>
          <p:nvPr>
            <p:ph idx="1"/>
          </p:nvPr>
        </p:nvSpPr>
        <p:spPr/>
        <p:txBody>
          <a:bodyPr/>
          <a:lstStyle/>
          <a:p>
            <a:pPr algn="just"/>
            <a:r>
              <a:rPr lang="es-GT" dirty="0" smtClean="0">
                <a:latin typeface="Arial Narrow" panose="020B0606020202030204" pitchFamily="34" charset="0"/>
              </a:rPr>
              <a:t>Para poder ser una persona exitosa, debemos ser transparentes para todo ámbito tanto laboral como personal, tener nuestros propios valores, para afrontar nuestros errores, así obtendremos la suficiente confianza tanto de nuestro patrono como de las personas que nos rodean.</a:t>
            </a:r>
          </a:p>
        </p:txBody>
      </p:sp>
      <p:sp>
        <p:nvSpPr>
          <p:cNvPr id="5" name="4 Flecha derecha">
            <a:hlinkClick r:id="rId2" action="ppaction://hlinksldjump"/>
          </p:cNvPr>
          <p:cNvSpPr/>
          <p:nvPr/>
        </p:nvSpPr>
        <p:spPr>
          <a:xfrm>
            <a:off x="7596336" y="5445224"/>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22878491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1600" y="2438400"/>
            <a:ext cx="5504656" cy="3048001"/>
          </a:xfrm>
        </p:spPr>
        <p:txBody>
          <a:bodyPr>
            <a:normAutofit/>
          </a:bodyPr>
          <a:lstStyle/>
          <a:p>
            <a:pPr lvl="1" indent="0" algn="ctr">
              <a:buNone/>
            </a:pPr>
            <a:endParaRPr lang="es-GT" sz="2200" b="1" dirty="0" smtClean="0">
              <a:effectLst>
                <a:outerShdw blurRad="38100" dist="38100" dir="2700000" algn="tl">
                  <a:srgbClr val="000000">
                    <a:alpha val="43137"/>
                  </a:srgbClr>
                </a:outerShdw>
              </a:effectLst>
            </a:endParaRPr>
          </a:p>
          <a:p>
            <a:pPr lvl="1" indent="0" algn="ctr">
              <a:buNone/>
            </a:pPr>
            <a:endParaRPr lang="es-GT" sz="2200" b="1" dirty="0" smtClean="0">
              <a:effectLst>
                <a:outerShdw blurRad="38100" dist="38100" dir="2700000" algn="tl">
                  <a:srgbClr val="000000">
                    <a:alpha val="43137"/>
                  </a:srgbClr>
                </a:outerShdw>
              </a:effectLst>
            </a:endParaRPr>
          </a:p>
          <a:p>
            <a:pPr lvl="1" indent="0" algn="ctr">
              <a:buNone/>
            </a:pPr>
            <a:r>
              <a:rPr lang="es-GT" sz="4000" b="1" i="1" dirty="0" smtClean="0">
                <a:ln w="1905"/>
                <a:effectLst>
                  <a:outerShdw blurRad="38100" dist="38100" dir="2700000" algn="tl">
                    <a:srgbClr val="000000">
                      <a:alpha val="43137"/>
                    </a:srgbClr>
                  </a:outerShdw>
                </a:effectLst>
                <a:latin typeface="Baskerville Old Face" panose="02020602080505020303" pitchFamily="18" charset="0"/>
              </a:rPr>
              <a:t>Gracias por su atención!!!</a:t>
            </a:r>
            <a:endParaRPr lang="es-GT" sz="4000" b="1" i="1" dirty="0">
              <a:ln w="1905"/>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61778174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127</TotalTime>
  <Words>362</Words>
  <Application>Microsoft Office PowerPoint</Application>
  <PresentationFormat>Presentación en pantalla (4:3)</PresentationFormat>
  <Paragraphs>31</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Alta costura</vt:lpstr>
      <vt:lpstr>FRAUDE FINANCIERO DE “NICK LEESON”</vt:lpstr>
      <vt:lpstr>Historia de Nick leeson</vt:lpstr>
      <vt:lpstr>Continuación…..</vt:lpstr>
      <vt:lpstr>Afectados por el fraude</vt:lpstr>
      <vt:lpstr>Cuenta ilegal</vt:lpstr>
      <vt:lpstr>PREGUNTAS</vt:lpstr>
      <vt:lpstr>Preguntas</vt:lpstr>
      <vt:lpstr>CONCLUSIÓN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“Fraude financiero de nick leeson”</dc:title>
  <dc:creator>Ingrid Siomara Morales Morales</dc:creator>
  <cp:lastModifiedBy>Ingrid Siomara Morales Morales</cp:lastModifiedBy>
  <cp:revision>16</cp:revision>
  <dcterms:created xsi:type="dcterms:W3CDTF">2015-02-17T20:36:05Z</dcterms:created>
  <dcterms:modified xsi:type="dcterms:W3CDTF">2015-02-19T20:13:59Z</dcterms:modified>
</cp:coreProperties>
</file>